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9" r:id="rId4"/>
    <p:sldId id="259" r:id="rId5"/>
    <p:sldId id="258" r:id="rId6"/>
    <p:sldId id="262" r:id="rId7"/>
    <p:sldId id="271" r:id="rId8"/>
    <p:sldId id="263" r:id="rId9"/>
    <p:sldId id="260" r:id="rId10"/>
    <p:sldId id="264" r:id="rId11"/>
    <p:sldId id="261" r:id="rId12"/>
    <p:sldId id="265" r:id="rId13"/>
    <p:sldId id="270" r:id="rId14"/>
    <p:sldId id="266" r:id="rId15"/>
    <p:sldId id="268" r:id="rId16"/>
    <p:sldId id="272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h Bagley" initials="HB" lastIdx="1" clrIdx="0">
    <p:extLst>
      <p:ext uri="{19B8F6BF-5375-455C-9EA6-DF929625EA0E}">
        <p15:presenceInfo xmlns:p15="http://schemas.microsoft.com/office/powerpoint/2012/main" userId="f3a42709c4cc455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44F84A-6652-7F44-B1A6-9535269C253A}" v="10" dt="2020-05-23T17:18:44.3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5"/>
  </p:normalViewPr>
  <p:slideViewPr>
    <p:cSldViewPr snapToGrid="0" snapToObjects="1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C97CE-74CF-3646-8BBC-C0032BAFCDE2}" type="datetimeFigureOut">
              <a:rPr lang="en-US" smtClean="0"/>
              <a:t>5/23/20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4AB95-1AFB-E24D-8D86-2A8922989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04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Lots of feelings, but not always awareness of what they mean/ how they’re effecting us.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4AB95-1AFB-E24D-8D86-2A89229892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75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a pic with your 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4AB95-1AFB-E24D-8D86-2A89229892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56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4AB95-1AFB-E24D-8D86-2A89229892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53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always, there is an option for students to leave the call early and opt out. What can we control? Our breath?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4AB95-1AFB-E24D-8D86-2A89229892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98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resources.marshalladulteducation.org/reading_skills_home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yricsgaps.com/" TargetMode="External"/><Relationship Id="rId2" Type="http://schemas.openxmlformats.org/officeDocument/2006/relationships/hyperlink" Target="https://lyricstraining.com/e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uentu.com/blog/educator-english/esl-art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let.com/343387392/esl-emotions-and-feelings-flash-card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0A676-AE90-B541-8CFC-B6B3FCFB7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485901"/>
            <a:ext cx="7000242" cy="1900764"/>
          </a:xfrm>
        </p:spPr>
        <p:txBody>
          <a:bodyPr/>
          <a:lstStyle/>
          <a:p>
            <a:r>
              <a:rPr lang="en-US" sz="4000" b="1" dirty="0">
                <a:latin typeface="Garamond" panose="02020404030301010803" pitchFamily="18" charset="0"/>
                <a:cs typeface="Script MT Bold" panose="020F0502020204030204" pitchFamily="34" charset="0"/>
              </a:rPr>
              <a:t>Mental Well Being and ESL Instruction during COVID 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A0205D-B745-E343-9955-AA40B2EC5A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471336"/>
            <a:ext cx="6815669" cy="2027096"/>
          </a:xfrm>
        </p:spPr>
        <p:txBody>
          <a:bodyPr>
            <a:noAutofit/>
          </a:bodyPr>
          <a:lstStyle/>
          <a:p>
            <a:r>
              <a:rPr lang="en-US" sz="2500" dirty="0">
                <a:latin typeface="Garamond" panose="02020404030301010803" pitchFamily="18" charset="0"/>
              </a:rPr>
              <a:t>Hannah Bonifacius</a:t>
            </a:r>
          </a:p>
          <a:p>
            <a:r>
              <a:rPr lang="en-US" sz="2500" dirty="0">
                <a:latin typeface="Garamond" panose="02020404030301010803" pitchFamily="18" charset="0"/>
              </a:rPr>
              <a:t>MA TESOL</a:t>
            </a:r>
          </a:p>
          <a:p>
            <a:r>
              <a:rPr lang="en-US" sz="2500" dirty="0">
                <a:latin typeface="Garamond" panose="02020404030301010803" pitchFamily="18" charset="0"/>
              </a:rPr>
              <a:t>World Relief Chicago</a:t>
            </a:r>
          </a:p>
          <a:p>
            <a:r>
              <a:rPr lang="en-US" sz="2500" dirty="0" err="1">
                <a:latin typeface="Garamond" panose="02020404030301010803" pitchFamily="18" charset="0"/>
              </a:rPr>
              <a:t>hbonifacius@wr.org</a:t>
            </a:r>
            <a:endParaRPr lang="en-US" sz="25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684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4C86-2CBA-2A4A-BEA5-A8E53A612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of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1FC84-9916-BB40-BC8E-D51CB8BD5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/>
              <a:t>Would it beneficial to allow your students to choose their topics of study?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2"/>
              </a:rPr>
              <a:t>http://resources.marshalladulteducation.org/reading_skills_home.htm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783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EE15D8F5-87D0-452C-93FB-8CA3F98D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11">
            <a:extLst>
              <a:ext uri="{FF2B5EF4-FFF2-40B4-BE49-F238E27FC236}">
                <a16:creationId xmlns:a16="http://schemas.microsoft.com/office/drawing/2014/main" id="{79BCF8C7-8464-4B36-AF07-C89E5129E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9A16566-722B-41C8-8B9F-B133B71E2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F929A8C-ADE2-462E-A437-C028E4648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17397E4-1968-4513-988E-69C130AC1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A0B6105-4183-4AEC-BDB1-E67B7B2C7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F3D8DD3-E84F-8242-96F5-C394B1D57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58" y="982132"/>
            <a:ext cx="4842190" cy="1774814"/>
          </a:xfrm>
        </p:spPr>
        <p:txBody>
          <a:bodyPr>
            <a:normAutofit/>
          </a:bodyPr>
          <a:lstStyle/>
          <a:p>
            <a:r>
              <a:rPr lang="en-US" dirty="0"/>
              <a:t>During the lesson</a:t>
            </a:r>
          </a:p>
        </p:txBody>
      </p:sp>
      <p:cxnSp>
        <p:nvCxnSpPr>
          <p:cNvPr id="22" name="Straight Connector 17">
            <a:extLst>
              <a:ext uri="{FF2B5EF4-FFF2-40B4-BE49-F238E27FC236}">
                <a16:creationId xmlns:a16="http://schemas.microsoft.com/office/drawing/2014/main" id="{5A8B956C-6D95-401E-8C33-997227D9D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46233" y="2838638"/>
            <a:ext cx="46634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FFDA1D4-EAE1-1D40-92D3-866C1EBD2D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274" r="-3" b="9802"/>
          <a:stretch/>
        </p:blipFill>
        <p:spPr>
          <a:xfrm>
            <a:off x="1295401" y="3153522"/>
            <a:ext cx="2216907" cy="2418902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C1F946-4FD3-4044-8E3E-16574943B4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99" r="4533" b="-4"/>
          <a:stretch/>
        </p:blipFill>
        <p:spPr>
          <a:xfrm>
            <a:off x="3837973" y="3153522"/>
            <a:ext cx="2229372" cy="2418902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9E889-5A35-C148-9B0C-C2ECD51C8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33" y="1158023"/>
            <a:ext cx="4528947" cy="4696335"/>
          </a:xfrm>
        </p:spPr>
        <p:txBody>
          <a:bodyPr>
            <a:normAutofit lnSpcReduction="10000"/>
          </a:bodyPr>
          <a:lstStyle/>
          <a:p>
            <a:r>
              <a:rPr lang="en-US" sz="2500" dirty="0"/>
              <a:t>Introduce characters who your students can relate to.</a:t>
            </a:r>
          </a:p>
          <a:p>
            <a:pPr lvl="1"/>
            <a:r>
              <a:rPr lang="en-US" sz="2500" dirty="0"/>
              <a:t>Assign books with fictional and non-fictional characters who are undergoing hardships similar to your students’. </a:t>
            </a:r>
          </a:p>
          <a:p>
            <a:pPr lvl="1"/>
            <a:r>
              <a:rPr lang="en-US" sz="2500" dirty="0"/>
              <a:t>Provide discussion questions/writing assignments that allow the student to connect these dots. </a:t>
            </a:r>
          </a:p>
        </p:txBody>
      </p:sp>
    </p:spTree>
    <p:extLst>
      <p:ext uri="{BB962C8B-B14F-4D97-AF65-F5344CB8AC3E}">
        <p14:creationId xmlns:p14="http://schemas.microsoft.com/office/powerpoint/2010/main" val="2197163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7A221-CB03-B340-B5F8-194526135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Incorporate the 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5C56C-EE72-784A-AB35-CAE1FC426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/>
              <a:t>Offer resources that will offer enjoyment and a creative outlet.</a:t>
            </a:r>
          </a:p>
          <a:p>
            <a:pPr lvl="1"/>
            <a:r>
              <a:rPr lang="en-US" sz="2300" dirty="0"/>
              <a:t>Songs/Karaoke: </a:t>
            </a:r>
            <a:r>
              <a:rPr lang="en-US" dirty="0">
                <a:hlinkClick r:id="rId2"/>
              </a:rPr>
              <a:t>https://lyricstraining.com/en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http://www.lyricsgaps.com/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sz="2500" dirty="0"/>
              <a:t>Consider a talent show or show-in-tell with something they’ve created or cooked. </a:t>
            </a:r>
          </a:p>
          <a:p>
            <a:pPr lvl="2"/>
            <a:r>
              <a:rPr lang="en-US" dirty="0">
                <a:hlinkClick r:id="rId4"/>
              </a:rPr>
              <a:t>https://www.fluentu.com/blog/educator-english/esl-art/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057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5C7C2-60E9-FF42-8193-5F5EF4C96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E39BE-21D7-024D-856A-D93424017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/>
              <a:t>Discussion questions</a:t>
            </a:r>
          </a:p>
          <a:p>
            <a:pPr lvl="1"/>
            <a:r>
              <a:rPr lang="en-US" sz="2500" dirty="0"/>
              <a:t>How much time is given for free discussion? </a:t>
            </a:r>
          </a:p>
          <a:p>
            <a:pPr lvl="1"/>
            <a:r>
              <a:rPr lang="en-US" sz="2500" dirty="0"/>
              <a:t>Do students get to choose some of the questions they discuss? </a:t>
            </a:r>
          </a:p>
          <a:p>
            <a:pPr lvl="1"/>
            <a:r>
              <a:rPr lang="en-US" sz="2500" dirty="0"/>
              <a:t>How are they grouped or paired in their break-out rooms? </a:t>
            </a:r>
          </a:p>
        </p:txBody>
      </p:sp>
    </p:spTree>
    <p:extLst>
      <p:ext uri="{BB962C8B-B14F-4D97-AF65-F5344CB8AC3E}">
        <p14:creationId xmlns:p14="http://schemas.microsoft.com/office/powerpoint/2010/main" val="1903474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1CFA4-CA6B-7C47-AFE2-E85A2D5C9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Ending the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2DD51-65AE-904B-A84F-FE7D0BF2E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/>
              <a:t>Deep breathing/Meditative breath and thought</a:t>
            </a:r>
          </a:p>
          <a:p>
            <a:r>
              <a:rPr lang="en-US" sz="2500" dirty="0"/>
              <a:t>While you breathe, think of:</a:t>
            </a:r>
          </a:p>
          <a:p>
            <a:pPr lvl="1"/>
            <a:r>
              <a:rPr lang="en-US" sz="2300" dirty="0"/>
              <a:t>Something that is good.</a:t>
            </a:r>
          </a:p>
          <a:p>
            <a:pPr lvl="1"/>
            <a:r>
              <a:rPr lang="en-US" sz="2300" dirty="0"/>
              <a:t>Something you are thankful for. You can thank God if you want to or just be thankful for something in your life. </a:t>
            </a:r>
          </a:p>
          <a:p>
            <a:pPr lvl="1"/>
            <a:r>
              <a:rPr lang="en-US" sz="2300" dirty="0"/>
              <a:t>Something you are proud of about yourself-not your parents, spouse, children, but you. </a:t>
            </a:r>
          </a:p>
        </p:txBody>
      </p:sp>
    </p:spTree>
    <p:extLst>
      <p:ext uri="{BB962C8B-B14F-4D97-AF65-F5344CB8AC3E}">
        <p14:creationId xmlns:p14="http://schemas.microsoft.com/office/powerpoint/2010/main" val="3219329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B7387-81B3-2443-8A34-BC02A24A4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B7997-76B5-F847-92EB-40CA12CEC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33337"/>
            <a:ext cx="9601196" cy="3970421"/>
          </a:xfrm>
        </p:spPr>
        <p:txBody>
          <a:bodyPr>
            <a:normAutofit/>
          </a:bodyPr>
          <a:lstStyle/>
          <a:p>
            <a:r>
              <a:rPr lang="en-US" sz="2500" dirty="0"/>
              <a:t>Know the Mental health professionals/ counselors in your area</a:t>
            </a:r>
          </a:p>
          <a:p>
            <a:pPr lvl="1"/>
            <a:r>
              <a:rPr lang="en-US" sz="2300" dirty="0"/>
              <a:t>Have a list for referrals that you provide to other teachers. </a:t>
            </a:r>
          </a:p>
          <a:p>
            <a:pPr lvl="1"/>
            <a:r>
              <a:rPr lang="en-US" sz="2300" dirty="0"/>
              <a:t>Have hotline numbers on hand: suicide, domestic violence, immigration support.</a:t>
            </a:r>
          </a:p>
          <a:p>
            <a:pPr lvl="1"/>
            <a:r>
              <a:rPr lang="en-US" sz="2300" dirty="0"/>
              <a:t>Have information for local food banks/rental assistance numbers</a:t>
            </a:r>
          </a:p>
          <a:p>
            <a:pPr lvl="1"/>
            <a:r>
              <a:rPr lang="en-US" sz="2300" dirty="0"/>
              <a:t>Have the number of a counselor or ask your PCP for the number of a counselor for yourself. Never be ashamed to call and ask for help. </a:t>
            </a:r>
          </a:p>
          <a:p>
            <a:pPr lvl="1"/>
            <a:r>
              <a:rPr lang="en-US" sz="2300" dirty="0"/>
              <a:t>You are, most likely, not a counselor. 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F0BA0-99CA-DF44-B1B1-8C92BA877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Grieving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2158D-1408-514A-BF2F-01E78E9AE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43079"/>
          </a:xfrm>
        </p:spPr>
        <p:txBody>
          <a:bodyPr>
            <a:normAutofit lnSpcReduction="10000"/>
          </a:bodyPr>
          <a:lstStyle/>
          <a:p>
            <a:r>
              <a:rPr lang="en-US" sz="2500" dirty="0"/>
              <a:t>Each class/student will respond differently to grief. However, here are some considerations for how to respond collectively, support one another, and honor the person.</a:t>
            </a:r>
          </a:p>
          <a:p>
            <a:pPr lvl="1"/>
            <a:r>
              <a:rPr lang="en-US" sz="2300" dirty="0"/>
              <a:t>Access to resources- Is there a counselor in the area who can provide a supportive grief group? </a:t>
            </a:r>
          </a:p>
          <a:p>
            <a:pPr lvl="1"/>
            <a:r>
              <a:rPr lang="en-US" sz="2300" dirty="0"/>
              <a:t>Can you bring in some interpreters to help students fully express themselves?</a:t>
            </a:r>
          </a:p>
          <a:p>
            <a:pPr lvl="1"/>
            <a:r>
              <a:rPr lang="en-US" sz="2300" dirty="0"/>
              <a:t>Cultural considerations- Use of photos, time for grieving, prayer, clothing, </a:t>
            </a:r>
            <a:r>
              <a:rPr lang="en-US" sz="2300" dirty="0" err="1"/>
              <a:t>etc</a:t>
            </a:r>
            <a:r>
              <a:rPr lang="en-US" sz="2300" dirty="0"/>
              <a:t>…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1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51415-9D69-474C-B1B8-A1099D38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30E15-1D87-FA4D-A641-D5C1FDA5E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/>
              <a:t>What are some ideas you may take away from this call and incorporate?</a:t>
            </a:r>
          </a:p>
          <a:p>
            <a:r>
              <a:rPr lang="en-US" sz="2500" dirty="0"/>
              <a:t>How and when could you do that?</a:t>
            </a:r>
          </a:p>
          <a:p>
            <a:r>
              <a:rPr lang="en-US" sz="2500" dirty="0"/>
              <a:t>What do you need to ask for from your team/group to make some of these things happen?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359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27A89-7887-7147-B053-C3ACC5457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Guiding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CFF94-ECEF-A94D-AFF0-C813A311C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>
                <a:latin typeface="Garamond" panose="02020404030301010803" pitchFamily="18" charset="0"/>
              </a:rPr>
              <a:t>How do we teach/lead online classes with the social and emotional health of our students and ourselves in mind?</a:t>
            </a:r>
          </a:p>
          <a:p>
            <a:r>
              <a:rPr lang="en-US" sz="2500" dirty="0">
                <a:latin typeface="Garamond" panose="02020404030301010803" pitchFamily="18" charset="0"/>
              </a:rPr>
              <a:t>What techniques will practically help students deal with the stress and worry of COVID in their lives?</a:t>
            </a:r>
          </a:p>
          <a:p>
            <a:r>
              <a:rPr lang="en-US" sz="2500" dirty="0">
                <a:latin typeface="Garamond" panose="02020404030301010803" pitchFamily="18" charset="0"/>
              </a:rPr>
              <a:t>How can we support and encourage classroom community within the limitations of physical distance?</a:t>
            </a:r>
          </a:p>
        </p:txBody>
      </p:sp>
    </p:spTree>
    <p:extLst>
      <p:ext uri="{BB962C8B-B14F-4D97-AF65-F5344CB8AC3E}">
        <p14:creationId xmlns:p14="http://schemas.microsoft.com/office/powerpoint/2010/main" val="4159756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A409E-1A72-F146-A2C4-06F568608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Goal of ESL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2C82A-2D3F-EA45-AB85-C365E1F0A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482921"/>
          </a:xfrm>
        </p:spPr>
        <p:txBody>
          <a:bodyPr>
            <a:normAutofit/>
          </a:bodyPr>
          <a:lstStyle/>
          <a:p>
            <a:r>
              <a:rPr lang="en-US" sz="2500" dirty="0"/>
              <a:t>The goal of ESL class is to learn English! Unless you have a degree and license in social work or counseling, you cannot be a counselor for your students.</a:t>
            </a:r>
          </a:p>
          <a:p>
            <a:r>
              <a:rPr lang="en-US" sz="2500" dirty="0"/>
              <a:t>However, students bring big feelings and hard stories to class. </a:t>
            </a:r>
          </a:p>
          <a:p>
            <a:r>
              <a:rPr lang="en-US" sz="2500" dirty="0"/>
              <a:t>How can we respond to students? </a:t>
            </a:r>
          </a:p>
          <a:p>
            <a:r>
              <a:rPr lang="en-US" sz="2500" dirty="0"/>
              <a:t>How can we prepare and present lessons that will help support students and give them safety?</a:t>
            </a:r>
          </a:p>
        </p:txBody>
      </p:sp>
    </p:spTree>
    <p:extLst>
      <p:ext uri="{BB962C8B-B14F-4D97-AF65-F5344CB8AC3E}">
        <p14:creationId xmlns:p14="http://schemas.microsoft.com/office/powerpoint/2010/main" val="3247012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E99A8-8573-9347-9D37-7301E7103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47A4A-63E2-0D4F-B485-9FD145434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18348"/>
            <a:ext cx="9601196" cy="3457520"/>
          </a:xfrm>
        </p:spPr>
        <p:txBody>
          <a:bodyPr>
            <a:normAutofit/>
          </a:bodyPr>
          <a:lstStyle/>
          <a:p>
            <a:r>
              <a:rPr lang="en-US" sz="2500" dirty="0"/>
              <a:t>What experience do you have with ESL? </a:t>
            </a:r>
          </a:p>
          <a:p>
            <a:r>
              <a:rPr lang="en-US" sz="2500" dirty="0"/>
              <a:t>Who are the populations you work with?</a:t>
            </a:r>
          </a:p>
          <a:p>
            <a:r>
              <a:rPr lang="en-US" sz="2500" dirty="0"/>
              <a:t>What led you to join the call today? </a:t>
            </a:r>
          </a:p>
          <a:p>
            <a:r>
              <a:rPr lang="en-US" sz="2500" dirty="0"/>
              <a:t>What does your class time look like currently? One-on-one? Several students in a video chat? </a:t>
            </a:r>
          </a:p>
          <a:p>
            <a:pPr lvl="1"/>
            <a:r>
              <a:rPr lang="en-US" sz="2300" dirty="0"/>
              <a:t>If you are facilitating a group call, did your students know one another before you moved to an online class model? </a:t>
            </a:r>
          </a:p>
        </p:txBody>
      </p:sp>
    </p:spTree>
    <p:extLst>
      <p:ext uri="{BB962C8B-B14F-4D97-AF65-F5344CB8AC3E}">
        <p14:creationId xmlns:p14="http://schemas.microsoft.com/office/powerpoint/2010/main" val="3800631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76564-82F8-974C-B094-765C37A89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safe/supportive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1B968-6069-8349-92FC-037B4C826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What comes to mind when you think of a safe/ supportive online class space?</a:t>
            </a:r>
          </a:p>
          <a:p>
            <a:pPr lvl="1"/>
            <a:r>
              <a:rPr lang="en-US" sz="2500" dirty="0"/>
              <a:t>Room and acceptance for a range of emotions. </a:t>
            </a:r>
          </a:p>
          <a:p>
            <a:pPr lvl="1"/>
            <a:r>
              <a:rPr lang="en-US" sz="2500" dirty="0"/>
              <a:t>Instructor offers their emotions as well. </a:t>
            </a:r>
          </a:p>
          <a:p>
            <a:pPr lvl="1"/>
            <a:r>
              <a:rPr lang="en-US" sz="2500" dirty="0"/>
              <a:t>Ability to forgo sharing their feelings. Instructor doesn’t force this on anyone. </a:t>
            </a:r>
          </a:p>
        </p:txBody>
      </p:sp>
    </p:spTree>
    <p:extLst>
      <p:ext uri="{BB962C8B-B14F-4D97-AF65-F5344CB8AC3E}">
        <p14:creationId xmlns:p14="http://schemas.microsoft.com/office/powerpoint/2010/main" val="4129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D0634-D479-6A46-B0F6-091A05DC2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safe/supportive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C36A8-83BB-6D46-95FC-B1B4387A1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dirty="0"/>
              <a:t>Activities/ lessons are planned with student choice in mind. </a:t>
            </a:r>
          </a:p>
          <a:p>
            <a:pPr lvl="1"/>
            <a:r>
              <a:rPr lang="en-US" sz="2500" dirty="0"/>
              <a:t>What do you want to do first? This activity or that one? </a:t>
            </a:r>
          </a:p>
          <a:p>
            <a:pPr lvl="1"/>
            <a:r>
              <a:rPr lang="en-US" sz="2500" dirty="0"/>
              <a:t>Who do you want to read next? </a:t>
            </a:r>
          </a:p>
          <a:p>
            <a:pPr lvl="1"/>
            <a:r>
              <a:rPr lang="en-US" sz="2500" dirty="0"/>
              <a:t>Choose something in your home to write about. </a:t>
            </a:r>
          </a:p>
          <a:p>
            <a:pPr lvl="1"/>
            <a:r>
              <a:rPr lang="en-US" sz="2500" dirty="0"/>
              <a:t>Tell me when you want to take a break.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07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B44C5-6D22-AF4D-A1B5-C44A7E599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in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C63DA-3F34-8E48-95E9-060C470DB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/>
              <a:t>Rules and Expectations</a:t>
            </a:r>
          </a:p>
          <a:p>
            <a:pPr lvl="1"/>
            <a:r>
              <a:rPr lang="en-US" sz="2300" dirty="0"/>
              <a:t>Do students know what is expected from them? How much class time? How much homework? How to access it?</a:t>
            </a:r>
          </a:p>
          <a:p>
            <a:pPr lvl="1"/>
            <a:r>
              <a:rPr lang="en-US" sz="2300" dirty="0"/>
              <a:t>Do students know how and when they can chat/text/call online with the teacher and other students?</a:t>
            </a:r>
          </a:p>
          <a:p>
            <a:pPr lvl="1"/>
            <a:r>
              <a:rPr lang="en-US" sz="2300" dirty="0"/>
              <a:t>Have you explicitly told students to let you know if another student contacts them in a manner they don’t feel comfortable with? </a:t>
            </a:r>
          </a:p>
        </p:txBody>
      </p:sp>
    </p:spTree>
    <p:extLst>
      <p:ext uri="{BB962C8B-B14F-4D97-AF65-F5344CB8AC3E}">
        <p14:creationId xmlns:p14="http://schemas.microsoft.com/office/powerpoint/2010/main" val="3659312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02F46-A57F-6248-8F02-D5800EDE6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Beginning of the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C0C2F-1C8A-D64B-A0A6-BA30ED6F1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How do you warm-up? What do you do or talk about? </a:t>
            </a:r>
          </a:p>
          <a:p>
            <a:r>
              <a:rPr lang="en-US" sz="2500" dirty="0"/>
              <a:t>How can you create space for safety and support right from the beginning of the class time?</a:t>
            </a:r>
          </a:p>
        </p:txBody>
      </p:sp>
    </p:spTree>
    <p:extLst>
      <p:ext uri="{BB962C8B-B14F-4D97-AF65-F5344CB8AC3E}">
        <p14:creationId xmlns:p14="http://schemas.microsoft.com/office/powerpoint/2010/main" val="726486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F1D5A-9661-8444-8884-E7ACDAF55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Feelings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5C688-5587-3749-B42C-B82CC16B3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11680"/>
            <a:ext cx="9601196" cy="3864188"/>
          </a:xfrm>
        </p:spPr>
        <p:txBody>
          <a:bodyPr>
            <a:normAutofit/>
          </a:bodyPr>
          <a:lstStyle/>
          <a:p>
            <a:r>
              <a:rPr lang="en-US" sz="2500" dirty="0"/>
              <a:t>Ask about feelings in a variety of ways. </a:t>
            </a:r>
          </a:p>
          <a:p>
            <a:pPr lvl="1"/>
            <a:r>
              <a:rPr lang="en-US" sz="2300" dirty="0"/>
              <a:t>How are you feeling today? </a:t>
            </a:r>
          </a:p>
          <a:p>
            <a:pPr lvl="1"/>
            <a:r>
              <a:rPr lang="en-US" sz="2300" dirty="0"/>
              <a:t>The weather is ___________, how do you feel about this? </a:t>
            </a:r>
          </a:p>
          <a:p>
            <a:pPr lvl="1"/>
            <a:r>
              <a:rPr lang="en-US" sz="2300" dirty="0"/>
              <a:t>What was the best part of yesterday? How did you feel? What was the worst part? How did you feel?</a:t>
            </a:r>
          </a:p>
          <a:p>
            <a:pPr lvl="1"/>
            <a:r>
              <a:rPr lang="en-US" sz="2300" dirty="0"/>
              <a:t>Name two emotions you have right now. </a:t>
            </a:r>
          </a:p>
          <a:p>
            <a:r>
              <a:rPr lang="en-US" sz="2500" dirty="0"/>
              <a:t>Provide vocabulary for this.</a:t>
            </a:r>
          </a:p>
          <a:p>
            <a:pPr lvl="1"/>
            <a:r>
              <a:rPr lang="en-US" dirty="0">
                <a:hlinkClick r:id="rId2"/>
              </a:rPr>
              <a:t>https://quizlet.com/343387392/esl-emotions-and-feelings-flash-cards/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2805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1010</Words>
  <Application>Microsoft Macintosh PowerPoint</Application>
  <PresentationFormat>Widescreen</PresentationFormat>
  <Paragraphs>97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Garamond</vt:lpstr>
      <vt:lpstr>Organic</vt:lpstr>
      <vt:lpstr>Mental Well Being and ESL Instruction during COVID 19</vt:lpstr>
      <vt:lpstr>Guiding Questions</vt:lpstr>
      <vt:lpstr>The Goal of ESL</vt:lpstr>
      <vt:lpstr>Discussion</vt:lpstr>
      <vt:lpstr>Creating a safe/supportive environment</vt:lpstr>
      <vt:lpstr>Creating a safe/supportive environment</vt:lpstr>
      <vt:lpstr>Safety in Community</vt:lpstr>
      <vt:lpstr>Beginning of the lesson</vt:lpstr>
      <vt:lpstr>Feelings</vt:lpstr>
      <vt:lpstr>Topics of study</vt:lpstr>
      <vt:lpstr>During the lesson</vt:lpstr>
      <vt:lpstr>Incorporate the Arts</vt:lpstr>
      <vt:lpstr>Classroom Community</vt:lpstr>
      <vt:lpstr>Ending the lesson</vt:lpstr>
      <vt:lpstr>Community Resources</vt:lpstr>
      <vt:lpstr>Grieving Together</vt:lpstr>
      <vt:lpstr>Discussion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Well Being and ESL Instruction during COVID 19</dc:title>
  <dc:creator>Hannah Bagley</dc:creator>
  <cp:lastModifiedBy>Hannah Bagley</cp:lastModifiedBy>
  <cp:revision>4</cp:revision>
  <dcterms:created xsi:type="dcterms:W3CDTF">2020-05-17T20:47:04Z</dcterms:created>
  <dcterms:modified xsi:type="dcterms:W3CDTF">2020-05-23T17:30:12Z</dcterms:modified>
</cp:coreProperties>
</file>